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283700" cy="6985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16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151" algn="l" rtl="0" eaLnBrk="0" fontAlgn="base" hangingPunct="0">
      <a:spcBef>
        <a:spcPct val="0"/>
      </a:spcBef>
      <a:spcAft>
        <a:spcPct val="0"/>
      </a:spcAft>
      <a:defRPr sz="3616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302" algn="l" rtl="0" eaLnBrk="0" fontAlgn="base" hangingPunct="0">
      <a:spcBef>
        <a:spcPct val="0"/>
      </a:spcBef>
      <a:spcAft>
        <a:spcPct val="0"/>
      </a:spcAft>
      <a:defRPr sz="3616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453" algn="l" rtl="0" eaLnBrk="0" fontAlgn="base" hangingPunct="0">
      <a:spcBef>
        <a:spcPct val="0"/>
      </a:spcBef>
      <a:spcAft>
        <a:spcPct val="0"/>
      </a:spcAft>
      <a:defRPr sz="3616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604" algn="l" rtl="0" eaLnBrk="0" fontAlgn="base" hangingPunct="0">
      <a:spcBef>
        <a:spcPct val="0"/>
      </a:spcBef>
      <a:spcAft>
        <a:spcPct val="0"/>
      </a:spcAft>
      <a:defRPr sz="3616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5756" algn="l" defTabSz="457151" rtl="0" eaLnBrk="1" latinLnBrk="0" hangingPunct="1">
      <a:defRPr sz="3616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2906" algn="l" defTabSz="457151" rtl="0" eaLnBrk="1" latinLnBrk="0" hangingPunct="1">
      <a:defRPr sz="3616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057" algn="l" defTabSz="457151" rtl="0" eaLnBrk="1" latinLnBrk="0" hangingPunct="1">
      <a:defRPr sz="3616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208" algn="l" defTabSz="457151" rtl="0" eaLnBrk="1" latinLnBrk="0" hangingPunct="1">
      <a:defRPr sz="3616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67" userDrawn="1">
          <p15:clr>
            <a:srgbClr val="A4A3A4"/>
          </p15:clr>
        </p15:guide>
        <p15:guide id="2" pos="12891" userDrawn="1">
          <p15:clr>
            <a:srgbClr val="A4A3A4"/>
          </p15:clr>
        </p15:guide>
        <p15:guide id="3" pos="5979" userDrawn="1">
          <p15:clr>
            <a:srgbClr val="A4A3A4"/>
          </p15:clr>
        </p15:guide>
        <p15:guide id="4" pos="12233" userDrawn="1">
          <p15:clr>
            <a:srgbClr val="A4A3A4"/>
          </p15:clr>
        </p15:guide>
        <p15:guide id="5" pos="18487" userDrawn="1">
          <p15:clr>
            <a:srgbClr val="A4A3A4"/>
          </p15:clr>
        </p15:guide>
        <p15:guide id="6" pos="24741" userDrawn="1">
          <p15:clr>
            <a:srgbClr val="A4A3A4"/>
          </p15:clr>
        </p15:guide>
        <p15:guide id="7" pos="25399" userDrawn="1">
          <p15:clr>
            <a:srgbClr val="A4A3A4"/>
          </p15:clr>
        </p15:guide>
        <p15:guide id="8" pos="6638" userDrawn="1">
          <p15:clr>
            <a:srgbClr val="A4A3A4"/>
          </p15:clr>
        </p15:guide>
        <p15:guide id="9" pos="384" userDrawn="1">
          <p15:clr>
            <a:srgbClr val="A4A3A4"/>
          </p15:clr>
        </p15:guide>
        <p15:guide id="10" orient="horz" pos="5306" userDrawn="1">
          <p15:clr>
            <a:srgbClr val="A4A3A4"/>
          </p15:clr>
        </p15:guide>
        <p15:guide id="11" pos="11280" userDrawn="1">
          <p15:clr>
            <a:srgbClr val="A4A3A4"/>
          </p15:clr>
        </p15:guide>
        <p15:guide id="12" pos="5232" userDrawn="1">
          <p15:clr>
            <a:srgbClr val="A4A3A4"/>
          </p15:clr>
        </p15:guide>
        <p15:guide id="13" pos="10704" userDrawn="1">
          <p15:clr>
            <a:srgbClr val="A4A3A4"/>
          </p15:clr>
        </p15:guide>
        <p15:guide id="14" pos="16176" userDrawn="1">
          <p15:clr>
            <a:srgbClr val="A4A3A4"/>
          </p15:clr>
        </p15:guide>
        <p15:guide id="15" pos="21648" userDrawn="1">
          <p15:clr>
            <a:srgbClr val="A4A3A4"/>
          </p15:clr>
        </p15:guide>
        <p15:guide id="16" pos="22224" userDrawn="1">
          <p15:clr>
            <a:srgbClr val="A4A3A4"/>
          </p15:clr>
        </p15:guide>
        <p15:guide id="17" pos="5808" userDrawn="1">
          <p15:clr>
            <a:srgbClr val="A4A3A4"/>
          </p15:clr>
        </p15:guide>
        <p15:guide id="18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2"/>
    <a:srgbClr val="DBEDF0"/>
    <a:srgbClr val="0070C0"/>
    <a:srgbClr val="ECF6F8"/>
    <a:srgbClr val="AC73FE"/>
    <a:srgbClr val="9664DC"/>
    <a:srgbClr val="AE78D6"/>
    <a:srgbClr val="FF5D5D"/>
    <a:srgbClr val="FF2F2F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5280" autoAdjust="0"/>
  </p:normalViewPr>
  <p:slideViewPr>
    <p:cSldViewPr>
      <p:cViewPr>
        <p:scale>
          <a:sx n="40" d="100"/>
          <a:sy n="40" d="100"/>
        </p:scale>
        <p:origin x="918" y="30"/>
      </p:cViewPr>
      <p:guideLst>
        <p:guide orient="horz" pos="6367"/>
        <p:guide pos="12891"/>
        <p:guide pos="5979"/>
        <p:guide pos="12233"/>
        <p:guide pos="18487"/>
        <p:guide pos="24741"/>
        <p:guide pos="25399"/>
        <p:guide pos="6638"/>
        <p:guide pos="384"/>
        <p:guide orient="horz" pos="5306"/>
        <p:guide pos="11280"/>
        <p:guide pos="5232"/>
        <p:guide pos="10704"/>
        <p:guide pos="16176"/>
        <p:guide pos="21648"/>
        <p:guide pos="22224"/>
        <p:guide pos="5808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r">
              <a:defRPr sz="1200" smtClean="0"/>
            </a:lvl1pPr>
          </a:lstStyle>
          <a:p>
            <a:pPr>
              <a:defRPr/>
            </a:pPr>
            <a:fld id="{756FB1A7-1C09-1B41-9456-240E1442A0A8}" type="datetime1">
              <a:rPr lang="en-US"/>
              <a:pPr>
                <a:defRPr/>
              </a:pPr>
              <a:t>4/24/2019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8" rIns="92955" bIns="464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5" tIns="46478" rIns="92955" bIns="464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3D59A6-C9B8-E041-90F7-06E7286E9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3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51" rtl="0" fontAlgn="base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151" algn="l" defTabSz="457151" rtl="0" fontAlgn="base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302" algn="l" defTabSz="457151" rtl="0" fontAlgn="base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453" algn="l" defTabSz="457151" rtl="0" fontAlgn="base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604" algn="l" defTabSz="457151" rtl="0" fontAlgn="base">
      <a:spcBef>
        <a:spcPct val="30000"/>
      </a:spcBef>
      <a:spcAft>
        <a:spcPct val="0"/>
      </a:spcAft>
      <a:defRPr sz="1167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5756" algn="l" defTabSz="45715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6pPr>
    <a:lvl7pPr marL="2742906" algn="l" defTabSz="45715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45715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8pPr>
    <a:lvl9pPr marL="3657208" algn="l" defTabSz="457151" rtl="0" eaLnBrk="1" latinLnBrk="0" hangingPunct="1">
      <a:defRPr sz="11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95600" y="523875"/>
            <a:ext cx="3492500" cy="2619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F44181-3E53-0244-BC14-1612D65DECF1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4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6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47864" indent="0" algn="ctr">
              <a:buNone/>
              <a:defRPr/>
            </a:lvl2pPr>
            <a:lvl3pPr marL="895727" indent="0" algn="ctr">
              <a:buNone/>
              <a:defRPr/>
            </a:lvl3pPr>
            <a:lvl4pPr marL="1343591" indent="0" algn="ctr">
              <a:buNone/>
              <a:defRPr/>
            </a:lvl4pPr>
            <a:lvl5pPr marL="1791455" indent="0" algn="ctr">
              <a:buNone/>
              <a:defRPr/>
            </a:lvl5pPr>
            <a:lvl6pPr marL="2239319" indent="0" algn="ctr">
              <a:buNone/>
              <a:defRPr/>
            </a:lvl6pPr>
            <a:lvl7pPr marL="2687183" indent="0" algn="ctr">
              <a:buNone/>
              <a:defRPr/>
            </a:lvl7pPr>
            <a:lvl8pPr marL="3135047" indent="0" algn="ctr">
              <a:buNone/>
              <a:defRPr/>
            </a:lvl8pPr>
            <a:lvl9pPr marL="358291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E827-4164-1B43-A468-F0C7531C8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9187-58BC-5444-ADBD-A03ACA2C1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4" y="2927350"/>
            <a:ext cx="9326562" cy="26333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6" y="2927350"/>
            <a:ext cx="27827288" cy="26333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D064C-3CD0-2C44-8CD4-0D66B7F2E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8E9A-5EA3-C546-BC6D-B439A748F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9"/>
            <a:ext cx="37307838" cy="6537325"/>
          </a:xfrm>
        </p:spPr>
        <p:txBody>
          <a:bodyPr anchor="t"/>
          <a:lstStyle>
            <a:lvl1pPr algn="l">
              <a:defRPr sz="388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1943"/>
            </a:lvl1pPr>
            <a:lvl2pPr marL="447864" indent="0">
              <a:buNone/>
              <a:defRPr sz="1714"/>
            </a:lvl2pPr>
            <a:lvl3pPr marL="895727" indent="0">
              <a:buNone/>
              <a:defRPr sz="1600"/>
            </a:lvl3pPr>
            <a:lvl4pPr marL="1343591" indent="0">
              <a:buNone/>
              <a:defRPr sz="1371"/>
            </a:lvl4pPr>
            <a:lvl5pPr marL="1791455" indent="0">
              <a:buNone/>
              <a:defRPr sz="1371"/>
            </a:lvl5pPr>
            <a:lvl6pPr marL="2239319" indent="0">
              <a:buNone/>
              <a:defRPr sz="1371"/>
            </a:lvl6pPr>
            <a:lvl7pPr marL="2687183" indent="0">
              <a:buNone/>
              <a:defRPr sz="1371"/>
            </a:lvl7pPr>
            <a:lvl8pPr marL="3135047" indent="0">
              <a:buNone/>
              <a:defRPr sz="1371"/>
            </a:lvl8pPr>
            <a:lvl9pPr marL="3582910" indent="0">
              <a:buNone/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6220-D0E5-0442-B87A-EC7CD2351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6" y="9509126"/>
            <a:ext cx="18576925" cy="19751675"/>
          </a:xfr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1943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2" y="9509126"/>
            <a:ext cx="18576925" cy="19751675"/>
          </a:xfrm>
        </p:spPr>
        <p:txBody>
          <a:bodyPr/>
          <a:lstStyle>
            <a:lvl1pPr>
              <a:defRPr sz="2743"/>
            </a:lvl1pPr>
            <a:lvl2pPr>
              <a:defRPr sz="2400"/>
            </a:lvl2pPr>
            <a:lvl3pPr>
              <a:defRPr sz="1943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2C116-1443-D240-A541-588057FEF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6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4" y="7369177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864" indent="0">
              <a:buNone/>
              <a:defRPr sz="1943" b="1"/>
            </a:lvl2pPr>
            <a:lvl3pPr marL="895727" indent="0">
              <a:buNone/>
              <a:defRPr sz="1714" b="1"/>
            </a:lvl3pPr>
            <a:lvl4pPr marL="1343591" indent="0">
              <a:buNone/>
              <a:defRPr sz="1600" b="1"/>
            </a:lvl4pPr>
            <a:lvl5pPr marL="1791455" indent="0">
              <a:buNone/>
              <a:defRPr sz="1600" b="1"/>
            </a:lvl5pPr>
            <a:lvl6pPr marL="2239319" indent="0">
              <a:buNone/>
              <a:defRPr sz="1600" b="1"/>
            </a:lvl6pPr>
            <a:lvl7pPr marL="2687183" indent="0">
              <a:buNone/>
              <a:defRPr sz="1600" b="1"/>
            </a:lvl7pPr>
            <a:lvl8pPr marL="3135047" indent="0">
              <a:buNone/>
              <a:defRPr sz="1600" b="1"/>
            </a:lvl8pPr>
            <a:lvl9pPr marL="35829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4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1943"/>
            </a:lvl2pPr>
            <a:lvl3pPr>
              <a:defRPr sz="1714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9" y="7369177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864" indent="0">
              <a:buNone/>
              <a:defRPr sz="1943" b="1"/>
            </a:lvl2pPr>
            <a:lvl3pPr marL="895727" indent="0">
              <a:buNone/>
              <a:defRPr sz="1714" b="1"/>
            </a:lvl3pPr>
            <a:lvl4pPr marL="1343591" indent="0">
              <a:buNone/>
              <a:defRPr sz="1600" b="1"/>
            </a:lvl4pPr>
            <a:lvl5pPr marL="1791455" indent="0">
              <a:buNone/>
              <a:defRPr sz="1600" b="1"/>
            </a:lvl5pPr>
            <a:lvl6pPr marL="2239319" indent="0">
              <a:buNone/>
              <a:defRPr sz="1600" b="1"/>
            </a:lvl6pPr>
            <a:lvl7pPr marL="2687183" indent="0">
              <a:buNone/>
              <a:defRPr sz="1600" b="1"/>
            </a:lvl7pPr>
            <a:lvl8pPr marL="3135047" indent="0">
              <a:buNone/>
              <a:defRPr sz="1600" b="1"/>
            </a:lvl8pPr>
            <a:lvl9pPr marL="358291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9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1943"/>
            </a:lvl2pPr>
            <a:lvl3pPr>
              <a:defRPr sz="1714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A8D79-6189-0D42-B9BC-9E8E36A86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5FC45-09E5-0248-8F5B-1E9CF26E1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92E1A-AEE3-3A41-95D1-24958C2D2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6"/>
            <a:ext cx="14439901" cy="5576888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6"/>
            <a:ext cx="24536400" cy="28093988"/>
          </a:xfrm>
        </p:spPr>
        <p:txBody>
          <a:bodyPr/>
          <a:lstStyle>
            <a:lvl1pPr>
              <a:defRPr sz="3086"/>
            </a:lvl1pPr>
            <a:lvl2pPr>
              <a:defRPr sz="2743"/>
            </a:lvl2pPr>
            <a:lvl3pPr>
              <a:defRPr sz="2400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1" cy="22517100"/>
          </a:xfrm>
        </p:spPr>
        <p:txBody>
          <a:bodyPr/>
          <a:lstStyle>
            <a:lvl1pPr marL="0" indent="0">
              <a:buNone/>
              <a:defRPr sz="1371"/>
            </a:lvl1pPr>
            <a:lvl2pPr marL="447864" indent="0">
              <a:buNone/>
              <a:defRPr sz="1143"/>
            </a:lvl2pPr>
            <a:lvl3pPr marL="895727" indent="0">
              <a:buNone/>
              <a:defRPr sz="1029"/>
            </a:lvl3pPr>
            <a:lvl4pPr marL="1343591" indent="0">
              <a:buNone/>
              <a:defRPr sz="914"/>
            </a:lvl4pPr>
            <a:lvl5pPr marL="1791455" indent="0">
              <a:buNone/>
              <a:defRPr sz="914"/>
            </a:lvl5pPr>
            <a:lvl6pPr marL="2239319" indent="0">
              <a:buNone/>
              <a:defRPr sz="914"/>
            </a:lvl6pPr>
            <a:lvl7pPr marL="2687183" indent="0">
              <a:buNone/>
              <a:defRPr sz="914"/>
            </a:lvl7pPr>
            <a:lvl8pPr marL="3135047" indent="0">
              <a:buNone/>
              <a:defRPr sz="914"/>
            </a:lvl8pPr>
            <a:lvl9pPr marL="3582910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304F5-DDED-A14F-9C46-5D966D867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4" y="23042564"/>
            <a:ext cx="26335037" cy="272097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4" y="2941638"/>
            <a:ext cx="26335037" cy="19750087"/>
          </a:xfrm>
        </p:spPr>
        <p:txBody>
          <a:bodyPr/>
          <a:lstStyle>
            <a:lvl1pPr marL="0" indent="0">
              <a:buNone/>
              <a:defRPr sz="3086"/>
            </a:lvl1pPr>
            <a:lvl2pPr marL="447864" indent="0">
              <a:buNone/>
              <a:defRPr sz="2743"/>
            </a:lvl2pPr>
            <a:lvl3pPr marL="895727" indent="0">
              <a:buNone/>
              <a:defRPr sz="2400"/>
            </a:lvl3pPr>
            <a:lvl4pPr marL="1343591" indent="0">
              <a:buNone/>
              <a:defRPr sz="1943"/>
            </a:lvl4pPr>
            <a:lvl5pPr marL="1791455" indent="0">
              <a:buNone/>
              <a:defRPr sz="1943"/>
            </a:lvl5pPr>
            <a:lvl6pPr marL="2239319" indent="0">
              <a:buNone/>
              <a:defRPr sz="1943"/>
            </a:lvl6pPr>
            <a:lvl7pPr marL="2687183" indent="0">
              <a:buNone/>
              <a:defRPr sz="1943"/>
            </a:lvl7pPr>
            <a:lvl8pPr marL="3135047" indent="0">
              <a:buNone/>
              <a:defRPr sz="1943"/>
            </a:lvl8pPr>
            <a:lvl9pPr marL="3582910" indent="0">
              <a:buNone/>
              <a:defRPr sz="1943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4" y="25763538"/>
            <a:ext cx="26335037" cy="3862387"/>
          </a:xfrm>
        </p:spPr>
        <p:txBody>
          <a:bodyPr/>
          <a:lstStyle>
            <a:lvl1pPr marL="0" indent="0">
              <a:buNone/>
              <a:defRPr sz="1371"/>
            </a:lvl1pPr>
            <a:lvl2pPr marL="447864" indent="0">
              <a:buNone/>
              <a:defRPr sz="1143"/>
            </a:lvl2pPr>
            <a:lvl3pPr marL="895727" indent="0">
              <a:buNone/>
              <a:defRPr sz="1029"/>
            </a:lvl3pPr>
            <a:lvl4pPr marL="1343591" indent="0">
              <a:buNone/>
              <a:defRPr sz="914"/>
            </a:lvl4pPr>
            <a:lvl5pPr marL="1791455" indent="0">
              <a:buNone/>
              <a:defRPr sz="914"/>
            </a:lvl5pPr>
            <a:lvl6pPr marL="2239319" indent="0">
              <a:buNone/>
              <a:defRPr sz="914"/>
            </a:lvl6pPr>
            <a:lvl7pPr marL="2687183" indent="0">
              <a:buNone/>
              <a:defRPr sz="914"/>
            </a:lvl7pPr>
            <a:lvl8pPr marL="3135047" indent="0">
              <a:buNone/>
              <a:defRPr sz="914"/>
            </a:lvl8pPr>
            <a:lvl9pPr marL="3582910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4CE3C-C920-5844-BC6D-141046733A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6" y="2927350"/>
            <a:ext cx="373062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950" tIns="186975" rIns="373950" bIns="186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6" y="9509126"/>
            <a:ext cx="37306250" cy="197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3950" tIns="186975" rIns="373950" bIns="18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1051"/>
            <a:ext cx="914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950" tIns="186975" rIns="373950" bIns="186975" numCol="1" anchor="t" anchorCtr="0" compatLnSpc="1">
            <a:prstTxWarp prst="textNoShape">
              <a:avLst/>
            </a:prstTxWarp>
          </a:bodyPr>
          <a:lstStyle>
            <a:lvl1pPr>
              <a:defRPr sz="6515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6" y="29991051"/>
            <a:ext cx="139001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950" tIns="186975" rIns="373950" bIns="186975" numCol="1" anchor="t" anchorCtr="0" compatLnSpc="1">
            <a:prstTxWarp prst="textNoShape">
              <a:avLst/>
            </a:prstTxWarp>
          </a:bodyPr>
          <a:lstStyle>
            <a:lvl1pPr algn="ctr">
              <a:defRPr sz="6515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1051"/>
            <a:ext cx="914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3950" tIns="186975" rIns="373950" bIns="186975" numCol="1" anchor="t" anchorCtr="0" compatLnSpc="1">
            <a:prstTxWarp prst="textNoShape">
              <a:avLst/>
            </a:prstTxWarp>
          </a:bodyPr>
          <a:lstStyle>
            <a:lvl1pPr algn="r">
              <a:defRPr sz="6515"/>
            </a:lvl1pPr>
          </a:lstStyle>
          <a:p>
            <a:pPr>
              <a:defRPr/>
            </a:pPr>
            <a:fld id="{1A1D88DD-C505-5D48-B8A9-8B562E9AF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73367" rtl="0" eaLnBrk="0" fontAlgn="base" hangingPunct="0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273367" rtl="0" eaLnBrk="0" fontAlgn="base" hangingPunct="0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  <a:ea typeface="ヒラギノ角ゴ Pro W3" charset="-128"/>
          <a:cs typeface="ヒラギノ角ゴ Pro W3" charset="-128"/>
        </a:defRPr>
      </a:lvl2pPr>
      <a:lvl3pPr algn="ctr" defTabSz="4273367" rtl="0" eaLnBrk="0" fontAlgn="base" hangingPunct="0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  <a:ea typeface="ヒラギノ角ゴ Pro W3" charset="-128"/>
          <a:cs typeface="ヒラギノ角ゴ Pro W3" charset="-128"/>
        </a:defRPr>
      </a:lvl3pPr>
      <a:lvl4pPr algn="ctr" defTabSz="4273367" rtl="0" eaLnBrk="0" fontAlgn="base" hangingPunct="0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  <a:ea typeface="ヒラギノ角ゴ Pro W3" charset="-128"/>
          <a:cs typeface="ヒラギノ角ゴ Pro W3" charset="-128"/>
        </a:defRPr>
      </a:lvl4pPr>
      <a:lvl5pPr algn="ctr" defTabSz="4273367" rtl="0" eaLnBrk="0" fontAlgn="base" hangingPunct="0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  <a:ea typeface="ヒラギノ角ゴ Pro W3" charset="-128"/>
          <a:cs typeface="ヒラギノ角ゴ Pro W3" charset="-128"/>
        </a:defRPr>
      </a:lvl5pPr>
      <a:lvl6pPr marL="447864" algn="ctr" defTabSz="4273367" rtl="0" fontAlgn="base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</a:defRPr>
      </a:lvl6pPr>
      <a:lvl7pPr marL="895727" algn="ctr" defTabSz="4273367" rtl="0" fontAlgn="base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</a:defRPr>
      </a:lvl7pPr>
      <a:lvl8pPr marL="1343591" algn="ctr" defTabSz="4273367" rtl="0" fontAlgn="base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</a:defRPr>
      </a:lvl8pPr>
      <a:lvl9pPr marL="1791455" algn="ctr" defTabSz="4273367" rtl="0" fontAlgn="base">
        <a:spcBef>
          <a:spcPct val="0"/>
        </a:spcBef>
        <a:spcAft>
          <a:spcPct val="0"/>
        </a:spcAft>
        <a:defRPr sz="20572">
          <a:solidFill>
            <a:schemeClr val="tx2"/>
          </a:solidFill>
          <a:latin typeface="Times New Roman" charset="0"/>
        </a:defRPr>
      </a:lvl9pPr>
    </p:titleStyle>
    <p:bodyStyle>
      <a:lvl1pPr marL="1603291" indent="-1603291" algn="l" defTabSz="4273367" rtl="0" eaLnBrk="0" fontAlgn="base" hangingPunct="0">
        <a:spcBef>
          <a:spcPct val="20000"/>
        </a:spcBef>
        <a:spcAft>
          <a:spcPct val="0"/>
        </a:spcAft>
        <a:buChar char="•"/>
        <a:defRPr sz="14972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3472500" indent="-1335817" algn="l" defTabSz="4273367" rtl="0" eaLnBrk="0" fontAlgn="base" hangingPunct="0">
        <a:spcBef>
          <a:spcPct val="20000"/>
        </a:spcBef>
        <a:spcAft>
          <a:spcPct val="0"/>
        </a:spcAft>
        <a:buChar char="–"/>
        <a:defRPr sz="13143">
          <a:solidFill>
            <a:schemeClr val="tx1"/>
          </a:solidFill>
          <a:latin typeface="+mn-lt"/>
          <a:ea typeface="ヒラギノ角ゴ Pro W3" charset="-128"/>
        </a:defRPr>
      </a:lvl2pPr>
      <a:lvl3pPr marL="5341709" indent="-1068342" algn="l" defTabSz="4273367" rtl="0" eaLnBrk="0" fontAlgn="base" hangingPunct="0">
        <a:spcBef>
          <a:spcPct val="20000"/>
        </a:spcBef>
        <a:spcAft>
          <a:spcPct val="0"/>
        </a:spcAft>
        <a:buChar char="•"/>
        <a:defRPr sz="11315">
          <a:solidFill>
            <a:schemeClr val="tx1"/>
          </a:solidFill>
          <a:latin typeface="+mn-lt"/>
          <a:ea typeface="ヒラギノ角ゴ Pro W3" charset="-128"/>
        </a:defRPr>
      </a:lvl3pPr>
      <a:lvl4pPr marL="7479947" indent="-1069897" algn="l" defTabSz="4273367" rtl="0" eaLnBrk="0" fontAlgn="base" hangingPunct="0">
        <a:spcBef>
          <a:spcPct val="20000"/>
        </a:spcBef>
        <a:spcAft>
          <a:spcPct val="0"/>
        </a:spcAft>
        <a:buChar char="–"/>
        <a:defRPr sz="9257">
          <a:solidFill>
            <a:schemeClr val="tx1"/>
          </a:solidFill>
          <a:latin typeface="+mn-lt"/>
          <a:ea typeface="ヒラギノ角ゴ Pro W3" charset="-128"/>
        </a:defRPr>
      </a:lvl4pPr>
      <a:lvl5pPr marL="9616630" indent="-1068342" algn="l" defTabSz="4273367" rtl="0" eaLnBrk="0" fontAlgn="base" hangingPunct="0">
        <a:spcBef>
          <a:spcPct val="20000"/>
        </a:spcBef>
        <a:spcAft>
          <a:spcPct val="0"/>
        </a:spcAft>
        <a:buChar char="»"/>
        <a:defRPr sz="9257">
          <a:solidFill>
            <a:schemeClr val="tx1"/>
          </a:solidFill>
          <a:latin typeface="+mn-lt"/>
          <a:ea typeface="ヒラギノ角ゴ Pro W3" charset="-128"/>
        </a:defRPr>
      </a:lvl5pPr>
      <a:lvl6pPr marL="10064495" indent="-1068342" algn="l" defTabSz="4273367" rtl="0" fontAlgn="base">
        <a:spcBef>
          <a:spcPct val="20000"/>
        </a:spcBef>
        <a:spcAft>
          <a:spcPct val="0"/>
        </a:spcAft>
        <a:buChar char="»"/>
        <a:defRPr sz="9257">
          <a:solidFill>
            <a:schemeClr val="tx1"/>
          </a:solidFill>
          <a:latin typeface="+mn-lt"/>
          <a:ea typeface="ヒラギノ角ゴ Pro W3" charset="-128"/>
        </a:defRPr>
      </a:lvl6pPr>
      <a:lvl7pPr marL="10512359" indent="-1068342" algn="l" defTabSz="4273367" rtl="0" fontAlgn="base">
        <a:spcBef>
          <a:spcPct val="20000"/>
        </a:spcBef>
        <a:spcAft>
          <a:spcPct val="0"/>
        </a:spcAft>
        <a:buChar char="»"/>
        <a:defRPr sz="9257">
          <a:solidFill>
            <a:schemeClr val="tx1"/>
          </a:solidFill>
          <a:latin typeface="+mn-lt"/>
          <a:ea typeface="ヒラギノ角ゴ Pro W3" charset="-128"/>
        </a:defRPr>
      </a:lvl7pPr>
      <a:lvl8pPr marL="10960222" indent="-1068342" algn="l" defTabSz="4273367" rtl="0" fontAlgn="base">
        <a:spcBef>
          <a:spcPct val="20000"/>
        </a:spcBef>
        <a:spcAft>
          <a:spcPct val="0"/>
        </a:spcAft>
        <a:buChar char="»"/>
        <a:defRPr sz="9257">
          <a:solidFill>
            <a:schemeClr val="tx1"/>
          </a:solidFill>
          <a:latin typeface="+mn-lt"/>
          <a:ea typeface="ヒラギノ角ゴ Pro W3" charset="-128"/>
        </a:defRPr>
      </a:lvl8pPr>
      <a:lvl9pPr marL="11408086" indent="-1068342" algn="l" defTabSz="4273367" rtl="0" fontAlgn="base">
        <a:spcBef>
          <a:spcPct val="20000"/>
        </a:spcBef>
        <a:spcAft>
          <a:spcPct val="0"/>
        </a:spcAft>
        <a:buChar char="»"/>
        <a:defRPr sz="9257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47864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95727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43591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91455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239319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87183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135047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582910" algn="l" defTabSz="447864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31147089" y="18693104"/>
            <a:ext cx="12434018" cy="10438889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endParaRPr lang="en-US" sz="3200" b="1" dirty="0">
              <a:solidFill>
                <a:srgbClr val="0070C0"/>
              </a:solidFill>
              <a:latin typeface="Georgia"/>
              <a:ea typeface="Tahoma" panose="020B0604030504040204" pitchFamily="34" charset="0"/>
              <a:cs typeface="Georgia"/>
            </a:endParaRPr>
          </a:p>
          <a:p>
            <a:pPr marL="653167" indent="-653167">
              <a:buFont typeface="Arial" panose="020B0604020202020204" pitchFamily="34" charset="0"/>
              <a:buChar char="•"/>
            </a:pPr>
            <a:r>
              <a:rPr lang="en-US" sz="3200" b="1" dirty="0">
                <a:latin typeface="Georgia"/>
                <a:ea typeface="Tahoma" panose="020B0604030504040204" pitchFamily="34" charset="0"/>
                <a:cs typeface="Georgia"/>
              </a:rPr>
              <a:t>Hypothesis 1: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200" dirty="0">
                <a:latin typeface="Georgia"/>
                <a:ea typeface="Tahoma" panose="020B0604030504040204" pitchFamily="34" charset="0"/>
                <a:cs typeface="Georgia"/>
              </a:rPr>
              <a:t>Low working memory participants performed better with an increase in pressure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200" dirty="0">
                <a:latin typeface="Georgia"/>
                <a:ea typeface="Tahoma" panose="020B0604030504040204" pitchFamily="34" charset="0"/>
                <a:cs typeface="Georgia"/>
              </a:rPr>
              <a:t>High working memory participants performed worse with an increase in pressure</a:t>
            </a:r>
          </a:p>
          <a:p>
            <a:pPr marL="653167" indent="-653167">
              <a:buFont typeface="Arial" panose="020B0604020202020204" pitchFamily="34" charset="0"/>
              <a:buChar char="•"/>
            </a:pPr>
            <a:r>
              <a:rPr lang="en-US" sz="3200" b="1" dirty="0">
                <a:latin typeface="Georgia"/>
                <a:ea typeface="Tahoma" panose="020B0604030504040204" pitchFamily="34" charset="0"/>
                <a:cs typeface="Georgia"/>
              </a:rPr>
              <a:t>Hypothesis 2: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200" dirty="0">
                <a:latin typeface="Georgia"/>
                <a:ea typeface="Tahoma" panose="020B0604030504040204" pitchFamily="34" charset="0"/>
                <a:cs typeface="Georgia"/>
              </a:rPr>
              <a:t>Demand of the problem will have an impact on test scores. High demand problems will be more difficult to perform</a:t>
            </a:r>
          </a:p>
          <a:p>
            <a:pPr marL="643880" indent="-653167">
              <a:buFont typeface="Arial" panose="020B0604020202020204" pitchFamily="34" charset="0"/>
              <a:buChar char="•"/>
            </a:pPr>
            <a:r>
              <a:rPr lang="en-US" sz="3200" b="1" dirty="0">
                <a:latin typeface="Georgia"/>
                <a:ea typeface="Tahoma" panose="020B0604030504040204" pitchFamily="34" charset="0"/>
                <a:cs typeface="Georgia"/>
              </a:rPr>
              <a:t>Hypothesis 3: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200" dirty="0">
                <a:latin typeface="Georgia"/>
                <a:ea typeface="Tahoma" panose="020B0604030504040204" pitchFamily="34" charset="0"/>
                <a:cs typeface="Georgia"/>
              </a:rPr>
              <a:t>When you have “high” working memory, pressure causes your performance among low demand tasks to be worse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200" dirty="0">
                <a:latin typeface="Georgia"/>
                <a:ea typeface="Tahoma" panose="020B0604030504040204" pitchFamily="34" charset="0"/>
                <a:cs typeface="Georgia"/>
              </a:rPr>
              <a:t>When you have “low” working memory, pressure improves performance among low demand tasks</a:t>
            </a:r>
          </a:p>
          <a:p>
            <a:r>
              <a:rPr lang="en-US" sz="3657" b="1" dirty="0">
                <a:solidFill>
                  <a:srgbClr val="0070C0"/>
                </a:solidFill>
                <a:latin typeface="Georgia"/>
                <a:ea typeface="Tahoma" panose="020B0604030504040204" pitchFamily="34" charset="0"/>
                <a:cs typeface="Georgia"/>
              </a:rPr>
              <a:t>Future Directions/Implications</a:t>
            </a:r>
          </a:p>
          <a:p>
            <a:pPr marL="653167" indent="-653167">
              <a:buFont typeface="Arial" panose="020B0604020202020204" pitchFamily="34" charset="0"/>
              <a:buChar char="•"/>
            </a:pPr>
            <a:r>
              <a:rPr lang="en-US" sz="3200" dirty="0">
                <a:latin typeface="Georgia"/>
                <a:ea typeface="Tahoma" panose="020B0604030504040204" pitchFamily="34" charset="0"/>
                <a:cs typeface="Georgia"/>
              </a:rPr>
              <a:t>Continue data collection</a:t>
            </a:r>
          </a:p>
          <a:p>
            <a:pPr marL="653167" indent="-653167">
              <a:buFont typeface="Arial" panose="020B0604020202020204" pitchFamily="34" charset="0"/>
              <a:buChar char="•"/>
            </a:pPr>
            <a:r>
              <a:rPr lang="en-US" sz="3200" dirty="0">
                <a:latin typeface="Georgia"/>
                <a:ea typeface="Tahoma" panose="020B0604030504040204" pitchFamily="34" charset="0"/>
                <a:cs typeface="Georgia"/>
              </a:rPr>
              <a:t>Pressure affects performance:</a:t>
            </a:r>
          </a:p>
          <a:p>
            <a:pPr marL="1110318" lvl="1" indent="-653167">
              <a:buFont typeface="Arial" panose="020B0604020202020204" pitchFamily="34" charset="0"/>
              <a:buChar char="•"/>
            </a:pPr>
            <a:r>
              <a:rPr lang="en-US" sz="3200" dirty="0">
                <a:latin typeface="Georgia"/>
                <a:ea typeface="Tahoma" panose="020B0604030504040204" pitchFamily="34" charset="0"/>
                <a:cs typeface="Georgia"/>
              </a:rPr>
              <a:t>How can we apply these results to academics?</a:t>
            </a:r>
          </a:p>
          <a:p>
            <a:pPr marL="1567469" lvl="2" indent="-653167">
              <a:buFont typeface="Arial" panose="020B0604020202020204" pitchFamily="34" charset="0"/>
              <a:buChar char="•"/>
            </a:pPr>
            <a:r>
              <a:rPr lang="en-US" sz="3200" dirty="0">
                <a:latin typeface="Georgia"/>
                <a:ea typeface="Tahoma" panose="020B0604030504040204" pitchFamily="34" charset="0"/>
                <a:cs typeface="Georgia"/>
              </a:rPr>
              <a:t>Timed exams such as SAT/ACT</a:t>
            </a:r>
          </a:p>
          <a:p>
            <a:pPr marL="1567469" lvl="2" indent="-653167">
              <a:buFont typeface="Arial" panose="020B0604020202020204" pitchFamily="34" charset="0"/>
              <a:buChar char="•"/>
            </a:pPr>
            <a:r>
              <a:rPr lang="en-US" sz="3200" dirty="0">
                <a:latin typeface="Georgia"/>
                <a:ea typeface="Tahoma" panose="020B0604030504040204" pitchFamily="34" charset="0"/>
                <a:cs typeface="Georgia"/>
              </a:rPr>
              <a:t>Should we remove time limits and model these exams after MCAS?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4499772" y="5317517"/>
            <a:ext cx="14886866" cy="4817083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Georgia"/>
              <a:cs typeface="Georgia"/>
            </a:endParaRPr>
          </a:p>
          <a:p>
            <a:pPr marL="849066" lvl="1" indent="-457200">
              <a:buFont typeface="Arial" panose="020B0604020202020204" pitchFamily="34" charset="0"/>
              <a:buChar char="•"/>
            </a:pPr>
            <a:r>
              <a:rPr lang="en-US" sz="4000" dirty="0"/>
              <a:t>High Pressure Condition:</a:t>
            </a:r>
          </a:p>
          <a:p>
            <a:pPr marL="1240932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Participants were told they were being recorded</a:t>
            </a:r>
          </a:p>
          <a:p>
            <a:pPr marL="1240932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Told footage may be used in future psychology classes</a:t>
            </a:r>
          </a:p>
          <a:p>
            <a:pPr marL="1240932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Participants had to reduce overall time by 20%</a:t>
            </a:r>
          </a:p>
          <a:p>
            <a:pPr marL="1240932" lvl="2" indent="-457200">
              <a:buFont typeface="Arial" panose="020B0604020202020204" pitchFamily="34" charset="0"/>
              <a:buChar char="•"/>
            </a:pPr>
            <a:r>
              <a:rPr lang="en-US" sz="4000" dirty="0"/>
              <a:t>They were told they and a partner must </a:t>
            </a:r>
            <a:r>
              <a:rPr lang="en-US" sz="4000" i="1" dirty="0"/>
              <a:t>both</a:t>
            </a:r>
            <a:r>
              <a:rPr lang="en-US" sz="4000" dirty="0"/>
              <a:t> reach this goal time in order to receive extra credit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07745" y="20381159"/>
            <a:ext cx="13324360" cy="11663282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Replication of </a:t>
            </a:r>
            <a:r>
              <a:rPr lang="en-US" dirty="0" err="1"/>
              <a:t>Beilock</a:t>
            </a:r>
            <a:r>
              <a:rPr lang="en-US" dirty="0"/>
              <a:t> and </a:t>
            </a:r>
            <a:r>
              <a:rPr lang="en-US" dirty="0" err="1"/>
              <a:t>Carr</a:t>
            </a:r>
            <a:r>
              <a:rPr lang="en-US" dirty="0"/>
              <a:t> (2005)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Participants (N=10)</a:t>
            </a:r>
          </a:p>
          <a:p>
            <a:pPr marL="849066" lvl="1" indent="-457200">
              <a:buFont typeface="Arial" panose="020B0604020202020204" pitchFamily="34" charset="0"/>
              <a:buChar char="•"/>
            </a:pPr>
            <a:r>
              <a:rPr lang="en-US" dirty="0"/>
              <a:t>Perform Reading Span &amp; Operations Span tests</a:t>
            </a:r>
          </a:p>
          <a:p>
            <a:pPr marL="1240932" lvl="2" indent="-457200">
              <a:buFont typeface="Arial" panose="020B0604020202020204" pitchFamily="34" charset="0"/>
              <a:buChar char="•"/>
            </a:pPr>
            <a:r>
              <a:rPr lang="en-US" dirty="0"/>
              <a:t>Categorize “high” &amp; “low” working memory</a:t>
            </a:r>
          </a:p>
          <a:p>
            <a:pPr marL="849066" lvl="1" indent="-457200">
              <a:buFont typeface="Arial" panose="020B0604020202020204" pitchFamily="34" charset="0"/>
              <a:buChar char="•"/>
            </a:pPr>
            <a:r>
              <a:rPr lang="en-US" dirty="0"/>
              <a:t>Perform intelligence task</a:t>
            </a:r>
          </a:p>
          <a:p>
            <a:pPr marL="1240932" lvl="2" indent="-457200">
              <a:buFont typeface="Arial" panose="020B0604020202020204" pitchFamily="34" charset="0"/>
              <a:buChar char="•"/>
            </a:pPr>
            <a:r>
              <a:rPr lang="en-US" dirty="0"/>
              <a:t>24 problem Low Pressure Test</a:t>
            </a:r>
          </a:p>
          <a:p>
            <a:pPr marL="1240932" lvl="2" indent="-457200">
              <a:buFont typeface="Arial" panose="020B0604020202020204" pitchFamily="34" charset="0"/>
              <a:buChar char="•"/>
            </a:pPr>
            <a:r>
              <a:rPr lang="en-US" dirty="0"/>
              <a:t>24 problem High Pressure Test</a:t>
            </a:r>
          </a:p>
          <a:p>
            <a:pPr marL="1240932" lvl="2" indent="-457200">
              <a:buFont typeface="Arial" panose="020B0604020202020204" pitchFamily="34" charset="0"/>
              <a:buChar char="•"/>
            </a:pPr>
            <a:r>
              <a:rPr lang="en-US" dirty="0"/>
              <a:t>Each had 12 difficult and 12 easier problems presented randomly</a:t>
            </a: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14" dirty="0">
                <a:latin typeface="Georgia"/>
                <a:ea typeface="Tahoma" panose="020B0604030504040204" pitchFamily="34" charset="0"/>
                <a:cs typeface="Georgia"/>
              </a:rPr>
              <a:t>OSPAN: </a:t>
            </a:r>
          </a:p>
          <a:p>
            <a:pPr marL="914351" lvl="1" indent="-457200">
              <a:buFont typeface="Arial" panose="020B0604020202020204" pitchFamily="34" charset="0"/>
              <a:buChar char="•"/>
            </a:pPr>
            <a:r>
              <a:rPr lang="en-US" sz="3314" dirty="0">
                <a:latin typeface="Georgia"/>
                <a:ea typeface="Tahoma" panose="020B0604030504040204" pitchFamily="34" charset="0"/>
                <a:cs typeface="Georgia"/>
              </a:rPr>
              <a:t>Participants were presented with a series of arithmetic equations and asked to verify if each is correct.</a:t>
            </a:r>
          </a:p>
          <a:p>
            <a:pPr marL="914351" lvl="1" indent="-457200">
              <a:buFont typeface="Arial" panose="020B0604020202020204" pitchFamily="34" charset="0"/>
              <a:buChar char="•"/>
            </a:pPr>
            <a:r>
              <a:rPr lang="en-US" sz="3314" dirty="0">
                <a:latin typeface="Georgia"/>
                <a:ea typeface="Tahoma" panose="020B0604030504040204" pitchFamily="34" charset="0"/>
                <a:cs typeface="Georgia"/>
              </a:rPr>
              <a:t>They were expected to remember a letter in between each equation</a:t>
            </a:r>
          </a:p>
          <a:p>
            <a:pPr marL="914351" lvl="1" indent="-457200">
              <a:buFont typeface="Arial" panose="020B0604020202020204" pitchFamily="34" charset="0"/>
              <a:buChar char="•"/>
            </a:pPr>
            <a:r>
              <a:rPr lang="en-US" sz="3314" dirty="0">
                <a:latin typeface="Georgia"/>
                <a:ea typeface="Tahoma" panose="020B0604030504040204" pitchFamily="34" charset="0"/>
                <a:cs typeface="Georgia"/>
              </a:rPr>
              <a:t>Must remember the letters in order at the end of the sequence</a:t>
            </a:r>
          </a:p>
          <a:p>
            <a:pPr marL="643880" indent="-653167">
              <a:buFont typeface="Arial" panose="020B0604020202020204" pitchFamily="34" charset="0"/>
              <a:buChar char="•"/>
            </a:pPr>
            <a:r>
              <a:rPr lang="en-US" sz="3314" dirty="0">
                <a:latin typeface="Georgia"/>
                <a:ea typeface="Tahoma" panose="020B0604030504040204" pitchFamily="34" charset="0"/>
                <a:cs typeface="Georgia"/>
              </a:rPr>
              <a:t>RSPAN: 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314" dirty="0">
                <a:latin typeface="Georgia"/>
                <a:ea typeface="Tahoma" panose="020B0604030504040204" pitchFamily="34" charset="0"/>
                <a:cs typeface="Georgia"/>
              </a:rPr>
              <a:t>Participants were presented with sentences and asked to verify if they make sense</a:t>
            </a:r>
          </a:p>
          <a:p>
            <a:pPr marL="1101031" lvl="1" indent="-653167">
              <a:buFont typeface="Arial" panose="020B0604020202020204" pitchFamily="34" charset="0"/>
              <a:buChar char="•"/>
            </a:pPr>
            <a:r>
              <a:rPr lang="en-US" sz="3314" dirty="0">
                <a:latin typeface="Georgia"/>
                <a:ea typeface="Tahoma" panose="020B0604030504040204" pitchFamily="34" charset="0"/>
                <a:cs typeface="Georgia"/>
              </a:rPr>
              <a:t>They were asked to remember the last word of each sentence and type them at the end of the sequence</a:t>
            </a:r>
          </a:p>
          <a:p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1101031" lvl="1" indent="-653167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1101031" lvl="1" indent="-653167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1101031" lvl="1" indent="-653167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447864" lvl="1"/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lvl="1"/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1101031" lvl="1" indent="-653167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1101031" lvl="1" indent="-653167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11576" y="5395779"/>
            <a:ext cx="13074943" cy="7678978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Working memory: the ability to temporarily store and manipulate information in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Used in activities such as mental math, reading comprehension, and active listening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Beilock</a:t>
            </a:r>
            <a:r>
              <a:rPr lang="en-US" dirty="0"/>
              <a:t> and </a:t>
            </a:r>
            <a:r>
              <a:rPr lang="en-US" dirty="0" err="1"/>
              <a:t>Carr</a:t>
            </a:r>
            <a:r>
              <a:rPr lang="en-US" dirty="0"/>
              <a:t> (2005) used Reading Span and Operations Span tests to measure working memory</a:t>
            </a:r>
          </a:p>
          <a:p>
            <a:pPr marL="849066" lvl="1" indent="-457200">
              <a:buFont typeface="Arial" panose="020B0604020202020204" pitchFamily="34" charset="0"/>
              <a:buChar char="•"/>
            </a:pPr>
            <a:r>
              <a:rPr lang="en-US" dirty="0"/>
              <a:t>They found that those who had higher working memory scores experienced a larger effect of pressure than those who scored lower on working memory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research examined how pressure affects individuals with high and low working memory on an intelligence test (Raven Progressive Matrices)</a:t>
            </a:r>
          </a:p>
          <a:p>
            <a:pPr marL="522534" indent="-522534">
              <a:buFont typeface="Arial"/>
              <a:buChar char="•"/>
            </a:pP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11321143" y="1567544"/>
            <a:ext cx="22990629" cy="14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69" tIns="44785" rIns="89569" bIns="4478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Test Taking Performance Under Pressure</a:t>
            </a:r>
            <a:endParaRPr lang="en-US" sz="88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402286" y="2699658"/>
            <a:ext cx="29718000" cy="158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9" tIns="44785" rIns="89569" bIns="4478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Kayla Ovelheiro</a:t>
            </a:r>
          </a:p>
          <a:p>
            <a:pPr algn="ctr"/>
            <a:r>
              <a:rPr lang="en-US" sz="4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Department of Psychology, Supervisor: Dr. Alex Daniel</a:t>
            </a:r>
            <a:endParaRPr lang="en-US" sz="3314" b="1" dirty="0">
              <a:latin typeface="Georgia"/>
              <a:ea typeface="Arial" charset="0"/>
              <a:cs typeface="Georgia"/>
            </a:endParaRPr>
          </a:p>
          <a:p>
            <a:pPr algn="ctr"/>
            <a:endParaRPr lang="en-US" sz="914" dirty="0">
              <a:latin typeface="Georgia"/>
              <a:ea typeface="Arial" charset="0"/>
              <a:cs typeface="Georgia"/>
            </a:endParaRPr>
          </a:p>
        </p:txBody>
      </p:sp>
      <p:sp>
        <p:nvSpPr>
          <p:cNvPr id="14429" name="Rectangle 16"/>
          <p:cNvSpPr>
            <a:spLocks noChangeArrowheads="1"/>
          </p:cNvSpPr>
          <p:nvPr/>
        </p:nvSpPr>
        <p:spPr bwMode="auto">
          <a:xfrm>
            <a:off x="-5573117" y="8456367"/>
            <a:ext cx="65" cy="636008"/>
          </a:xfrm>
          <a:prstGeom prst="rect">
            <a:avLst/>
          </a:prstGeom>
          <a:solidFill>
            <a:srgbClr val="700024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endParaRPr lang="en-US" sz="4133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14407" name="Rectangle 11"/>
          <p:cNvSpPr>
            <a:spLocks noChangeArrowheads="1"/>
          </p:cNvSpPr>
          <p:nvPr/>
        </p:nvSpPr>
        <p:spPr bwMode="auto">
          <a:xfrm>
            <a:off x="2094620" y="19372725"/>
            <a:ext cx="9958270" cy="98727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Methods</a:t>
            </a:r>
            <a:endParaRPr lang="en-US" sz="4114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17422584" y="4392338"/>
            <a:ext cx="9829800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Methods (Cont.)</a:t>
            </a:r>
          </a:p>
        </p:txBody>
      </p:sp>
      <p:sp>
        <p:nvSpPr>
          <p:cNvPr id="117" name="Rectangle 11"/>
          <p:cNvSpPr>
            <a:spLocks noChangeArrowheads="1"/>
          </p:cNvSpPr>
          <p:nvPr/>
        </p:nvSpPr>
        <p:spPr bwMode="auto">
          <a:xfrm>
            <a:off x="2159998" y="4533932"/>
            <a:ext cx="9827515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Introduction</a:t>
            </a:r>
          </a:p>
        </p:txBody>
      </p:sp>
      <p:sp>
        <p:nvSpPr>
          <p:cNvPr id="129" name="Rectangle 11"/>
          <p:cNvSpPr>
            <a:spLocks noChangeArrowheads="1"/>
          </p:cNvSpPr>
          <p:nvPr/>
        </p:nvSpPr>
        <p:spPr bwMode="auto">
          <a:xfrm>
            <a:off x="32499972" y="17739643"/>
            <a:ext cx="9827515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Discussion</a:t>
            </a:r>
          </a:p>
        </p:txBody>
      </p:sp>
      <p:pic>
        <p:nvPicPr>
          <p:cNvPr id="63" name="Picture 6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783772"/>
            <a:ext cx="6945086" cy="348650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 bwMode="auto">
          <a:xfrm>
            <a:off x="411576" y="14500525"/>
            <a:ext cx="12966881" cy="4204611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pPr marL="522534" indent="-522534">
              <a:buFont typeface="Arial"/>
              <a:buChar char="•"/>
            </a:pPr>
            <a:endParaRPr lang="en-US" sz="2057" b="1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22534" indent="-522534">
              <a:buFont typeface="Arial"/>
              <a:buChar char="•"/>
            </a:pPr>
            <a:r>
              <a:rPr lang="en-US" sz="3314" b="1" dirty="0">
                <a:latin typeface="Georgia"/>
                <a:ea typeface="Tahoma" panose="020B0604030504040204" pitchFamily="34" charset="0"/>
                <a:cs typeface="Georgia"/>
              </a:rPr>
              <a:t>Hypothesis 1:</a:t>
            </a:r>
            <a:r>
              <a:rPr lang="en-US" sz="3314" dirty="0">
                <a:latin typeface="Georgia"/>
                <a:ea typeface="Tahoma" panose="020B0604030504040204" pitchFamily="34" charset="0"/>
                <a:cs typeface="Georgia"/>
              </a:rPr>
              <a:t> </a:t>
            </a:r>
            <a:r>
              <a:rPr lang="en-US" sz="3600" dirty="0"/>
              <a:t>Increased pressure will have a significant detrimental effect on test scores</a:t>
            </a: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22534" indent="-522534">
              <a:buFont typeface="Arial" charset="0"/>
              <a:buChar char="•"/>
            </a:pPr>
            <a:r>
              <a:rPr lang="en-US" sz="3314" b="1" dirty="0">
                <a:latin typeface="Georgia"/>
                <a:ea typeface="Tahoma" panose="020B0604030504040204" pitchFamily="34" charset="0"/>
                <a:cs typeface="Georgia"/>
              </a:rPr>
              <a:t>Hypothesis 2: 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Demand of problem (high vs low) will have a significant impact on test scores</a:t>
            </a: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22534" indent="-522534">
              <a:buFont typeface="Arial" charset="0"/>
              <a:buChar char="•"/>
            </a:pPr>
            <a:r>
              <a:rPr lang="en-US" sz="3314" b="1" dirty="0">
                <a:latin typeface="Georgia"/>
                <a:ea typeface="Tahoma" panose="020B0604030504040204" pitchFamily="34" charset="0"/>
                <a:cs typeface="Georgia"/>
              </a:rPr>
              <a:t>Hypothesis 2: 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There will be an interaction based on working memory capacity</a:t>
            </a: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13247" indent="-522534">
              <a:buFont typeface="Arial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2035289" y="13607451"/>
            <a:ext cx="9827515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Hypotheses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54400" y="33963429"/>
            <a:ext cx="184731" cy="728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133" dirty="0">
              <a:latin typeface="Georgia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0921779" y="4914765"/>
            <a:ext cx="12683124" cy="12505546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pPr defTabSz="1045068"/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32698081" y="29326216"/>
            <a:ext cx="9829800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References</a:t>
            </a:r>
          </a:p>
        </p:txBody>
      </p:sp>
      <p:pic>
        <p:nvPicPr>
          <p:cNvPr id="11" name="Picture 10" descr="Westfield State University_200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034" y="1268519"/>
            <a:ext cx="2513966" cy="251396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7032479" y="26007333"/>
            <a:ext cx="184731" cy="728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133" dirty="0">
              <a:latin typeface="Georgia"/>
              <a:ea typeface="Tahoma" panose="020B0604030504040204" pitchFamily="34" charset="0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15028328" y="19892438"/>
            <a:ext cx="14891657" cy="12192000"/>
          </a:xfrm>
          <a:prstGeom prst="rect">
            <a:avLst/>
          </a:prstGeom>
          <a:solidFill>
            <a:schemeClr val="accent5">
              <a:alpha val="51000"/>
            </a:schemeClr>
          </a:solidFill>
          <a:ln w="9525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503" tIns="52251" rIns="104503" bIns="52251" numCol="1" rtlCol="0" anchor="t" anchorCtr="0" compatLnSpc="1">
            <a:prstTxWarp prst="textNoShape">
              <a:avLst/>
            </a:prstTxWarp>
          </a:bodyPr>
          <a:lstStyle/>
          <a:p>
            <a:endParaRPr lang="en-US" sz="4133" b="1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314" dirty="0">
              <a:latin typeface="Georgia"/>
              <a:ea typeface="Tahoma" panose="020B0604030504040204" pitchFamily="34" charset="0"/>
              <a:cs typeface="Georgia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auto">
          <a:xfrm>
            <a:off x="32320366" y="4021905"/>
            <a:ext cx="9829800" cy="89252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5029" b="1" dirty="0">
                <a:solidFill>
                  <a:schemeClr val="bg1"/>
                </a:solidFill>
                <a:latin typeface="Georgia"/>
                <a:cs typeface="Georgia"/>
              </a:rPr>
              <a:t>Results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62891" y="23193473"/>
            <a:ext cx="41537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Low demand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5377803" y="27177290"/>
            <a:ext cx="43733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Georgia" panose="02040502050405020303" pitchFamily="18" charset="0"/>
              </a:rPr>
              <a:t>High demand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1825" t="11691" r="23775" b="50170"/>
          <a:stretch/>
        </p:blipFill>
        <p:spPr>
          <a:xfrm>
            <a:off x="32930155" y="5162807"/>
            <a:ext cx="9248085" cy="5915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384" y="26487954"/>
            <a:ext cx="8815139" cy="4958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44" y="20701931"/>
            <a:ext cx="8847165" cy="497653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BE6DEA-0DDE-4B67-9F0D-653678AE4FD8}"/>
              </a:ext>
            </a:extLst>
          </p:cNvPr>
          <p:cNvSpPr txBox="1"/>
          <p:nvPr/>
        </p:nvSpPr>
        <p:spPr>
          <a:xfrm>
            <a:off x="31671126" y="30340612"/>
            <a:ext cx="11534274" cy="212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3200" dirty="0" err="1"/>
              <a:t>Beilock</a:t>
            </a:r>
            <a:r>
              <a:rPr lang="en-US" sz="3200" dirty="0"/>
              <a:t>, S. L., &amp; </a:t>
            </a:r>
            <a:r>
              <a:rPr lang="en-US" sz="3200" dirty="0" err="1"/>
              <a:t>Carr</a:t>
            </a:r>
            <a:r>
              <a:rPr lang="en-US" sz="3200" dirty="0"/>
              <a:t>, T. H. (2005). When high powered people fail: 	Working memory and “choking under 	pressure” in math. 	</a:t>
            </a:r>
            <a:r>
              <a:rPr lang="en-US" sz="3200" i="1" dirty="0"/>
              <a:t>Psychological science</a:t>
            </a:r>
            <a:r>
              <a:rPr lang="en-US" sz="3200" dirty="0"/>
              <a:t>, 16(2), 101-105.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D95D8-56FD-4FF8-8DB9-3802CF3A58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056" b="75139" l="39375" r="64740">
                        <a14:foregroundMark x1="39974" y1="35278" x2="39974" y2="35278"/>
                        <a14:foregroundMark x1="46797" y1="35556" x2="40130" y2="35139"/>
                        <a14:foregroundMark x1="40130" y1="35139" x2="39323" y2="37731"/>
                        <a14:foregroundMark x1="39323" y1="37731" x2="39453" y2="41019"/>
                        <a14:foregroundMark x1="39453" y1="41019" x2="40443" y2="42917"/>
                        <a14:foregroundMark x1="47995" y1="35833" x2="47682" y2="38657"/>
                        <a14:foregroundMark x1="47682" y1="38657" x2="47344" y2="39861"/>
                        <a14:foregroundMark x1="56823" y1="73796" x2="60703" y2="75741"/>
                        <a14:foregroundMark x1="60703" y1="75741" x2="62708" y2="75972"/>
                        <a14:foregroundMark x1="62708" y1="75972" x2="64453" y2="74769"/>
                        <a14:foregroundMark x1="64453" y1="74769" x2="65078" y2="71481"/>
                        <a14:foregroundMark x1="65078" y1="71481" x2="64740" y2="68704"/>
                        <a14:foregroundMark x1="64740" y1="68704" x2="64505" y2="68380"/>
                        <a14:foregroundMark x1="56563" y1="75185" x2="58776" y2="74769"/>
                        <a14:foregroundMark x1="58776" y1="74769" x2="61120" y2="74769"/>
                        <a14:foregroundMark x1="61120" y1="74769" x2="62865" y2="74352"/>
                        <a14:foregroundMark x1="62865" y1="74352" x2="61875" y2="71204"/>
                        <a14:foregroundMark x1="61875" y1="71204" x2="57708" y2="70231"/>
                        <a14:foregroundMark x1="57708" y1="70231" x2="56250" y2="72407"/>
                        <a14:foregroundMark x1="56250" y1="72407" x2="58594" y2="74583"/>
                        <a14:foregroundMark x1="58594" y1="74583" x2="61016" y2="75185"/>
                        <a14:foregroundMark x1="61016" y1="75185" x2="64036" y2="74074"/>
                        <a14:foregroundMark x1="40286" y1="33333" x2="40286" y2="33333"/>
                        <a14:foregroundMark x1="44063" y1="33472" x2="44063" y2="33472"/>
                        <a14:foregroundMark x1="46224" y1="33056" x2="46224" y2="33056"/>
                      </a14:backgroundRemoval>
                    </a14:imgEffect>
                  </a14:imgLayer>
                </a14:imgProps>
              </a:ext>
            </a:extLst>
          </a:blip>
          <a:srcRect l="37772" t="31909" r="33951" b="23723"/>
          <a:stretch/>
        </p:blipFill>
        <p:spPr>
          <a:xfrm>
            <a:off x="14332247" y="11341837"/>
            <a:ext cx="8484210" cy="7678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17877-4A93-45B3-922D-4AEB762509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102" b="77083" l="39792" r="65182">
                        <a14:foregroundMark x1="47109" y1="35602" x2="41406" y2="35324"/>
                        <a14:foregroundMark x1="41406" y1="35324" x2="39948" y2="36852"/>
                        <a14:foregroundMark x1="39948" y1="36852" x2="38906" y2="39074"/>
                        <a14:foregroundMark x1="38906" y1="39074" x2="39792" y2="41991"/>
                        <a14:foregroundMark x1="39792" y1="41991" x2="41432" y2="43380"/>
                        <a14:foregroundMark x1="41432" y1="43380" x2="41615" y2="43380"/>
                        <a14:foregroundMark x1="57318" y1="67037" x2="55990" y2="69259"/>
                        <a14:foregroundMark x1="55990" y1="69259" x2="56094" y2="72454"/>
                        <a14:foregroundMark x1="56094" y1="72454" x2="56953" y2="74630"/>
                        <a14:foregroundMark x1="56953" y1="74630" x2="58385" y2="75741"/>
                        <a14:foregroundMark x1="58385" y1="75741" x2="61901" y2="76157"/>
                        <a14:foregroundMark x1="61901" y1="76157" x2="63568" y2="76019"/>
                        <a14:foregroundMark x1="63568" y1="76019" x2="65026" y2="74491"/>
                        <a14:foregroundMark x1="65026" y1="74491" x2="65417" y2="71296"/>
                        <a14:foregroundMark x1="65417" y1="71296" x2="64453" y2="68287"/>
                        <a14:foregroundMark x1="64453" y1="68287" x2="62578" y2="66528"/>
                        <a14:foregroundMark x1="62578" y1="66528" x2="58958" y2="66296"/>
                        <a14:foregroundMark x1="58958" y1="66296" x2="57005" y2="67130"/>
                        <a14:foregroundMark x1="57005" y1="67130" x2="56120" y2="68102"/>
                        <a14:foregroundMark x1="56641" y1="72731" x2="57370" y2="75370"/>
                        <a14:foregroundMark x1="57370" y1="75370" x2="61042" y2="76435"/>
                        <a14:foregroundMark x1="61042" y1="76435" x2="62917" y2="76435"/>
                        <a14:foregroundMark x1="62917" y1="76435" x2="64740" y2="75602"/>
                        <a14:foregroundMark x1="64740" y1="75602" x2="65234" y2="72824"/>
                        <a14:foregroundMark x1="65234" y1="72824" x2="58776" y2="70370"/>
                        <a14:foregroundMark x1="58776" y1="70370" x2="56484" y2="70648"/>
                        <a14:foregroundMark x1="56484" y1="70648" x2="56120" y2="71157"/>
                        <a14:foregroundMark x1="56797" y1="75926" x2="56797" y2="75926"/>
                        <a14:foregroundMark x1="60495" y1="75093" x2="60495" y2="75093"/>
                        <a14:foregroundMark x1="63568" y1="75231" x2="61172" y2="75231"/>
                        <a14:foregroundMark x1="61172" y1="75231" x2="61172" y2="75231"/>
                        <a14:foregroundMark x1="56563" y1="76713" x2="56563" y2="76713"/>
                        <a14:foregroundMark x1="56042" y1="76852" x2="57396" y2="77083"/>
                        <a14:foregroundMark x1="63776" y1="77083" x2="64661" y2="76157"/>
                        <a14:foregroundMark x1="39323" y1="36250" x2="40651" y2="34213"/>
                        <a14:foregroundMark x1="40651" y1="34213" x2="46172" y2="33194"/>
                        <a14:foregroundMark x1="46172" y1="33194" x2="46380" y2="33194"/>
                        <a14:foregroundMark x1="64818" y1="77083" x2="64818" y2="77083"/>
                        <a14:foregroundMark x1="55599" y1="76944" x2="55599" y2="76944"/>
                        <a14:foregroundMark x1="65182" y1="77083" x2="65182" y2="77083"/>
                      </a14:backgroundRemoval>
                    </a14:imgEffect>
                  </a14:imgLayer>
                </a14:imgProps>
              </a:ext>
            </a:extLst>
          </a:blip>
          <a:srcRect l="38477" t="31713" r="34675" b="23702"/>
          <a:stretch/>
        </p:blipFill>
        <p:spPr>
          <a:xfrm>
            <a:off x="21819175" y="10868645"/>
            <a:ext cx="8687970" cy="81158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44910F-ED49-404C-BDB9-32E85686E92C}"/>
              </a:ext>
            </a:extLst>
          </p:cNvPr>
          <p:cNvSpPr txBox="1"/>
          <p:nvPr/>
        </p:nvSpPr>
        <p:spPr>
          <a:xfrm>
            <a:off x="17091217" y="10439902"/>
            <a:ext cx="3500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OSPAN</a:t>
            </a:r>
            <a:r>
              <a:rPr lang="en-US" sz="40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3CA51-56FF-4D75-9F1A-E2C1CD1DAA82}"/>
              </a:ext>
            </a:extLst>
          </p:cNvPr>
          <p:cNvSpPr txBox="1"/>
          <p:nvPr/>
        </p:nvSpPr>
        <p:spPr>
          <a:xfrm>
            <a:off x="25427884" y="1041769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RSPAN: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74B08E-2516-4FE0-95C2-89EEF4F623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06092" y="12033523"/>
            <a:ext cx="9392850" cy="52820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403B0C-4171-4CD7-944E-27E24B32C7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334" t="45631" r="28162" b="44076"/>
          <a:stretch/>
        </p:blipFill>
        <p:spPr>
          <a:xfrm>
            <a:off x="35844052" y="10185353"/>
            <a:ext cx="3537857" cy="1891260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A3214106-681C-41B8-8167-4FE7CEDD4279}"/>
              </a:ext>
            </a:extLst>
          </p:cNvPr>
          <p:cNvSpPr/>
          <p:nvPr/>
        </p:nvSpPr>
        <p:spPr bwMode="auto">
          <a:xfrm rot="19044214">
            <a:off x="20156029" y="13029476"/>
            <a:ext cx="1054237" cy="24088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04704653-6F2F-4774-AEC2-3D5310B61BC3}"/>
              </a:ext>
            </a:extLst>
          </p:cNvPr>
          <p:cNvSpPr/>
          <p:nvPr/>
        </p:nvSpPr>
        <p:spPr bwMode="auto">
          <a:xfrm rot="19044214">
            <a:off x="27533051" y="12072492"/>
            <a:ext cx="1054237" cy="24088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2B420B-45E5-43E9-BEEF-FEC696EF6BD0}"/>
              </a:ext>
            </a:extLst>
          </p:cNvPr>
          <p:cNvSpPr txBox="1"/>
          <p:nvPr/>
        </p:nvSpPr>
        <p:spPr>
          <a:xfrm rot="2773343">
            <a:off x="20290651" y="13351949"/>
            <a:ext cx="1609480" cy="648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963C99-925B-4CE0-8FFD-3CFAAA31AF89}"/>
              </a:ext>
            </a:extLst>
          </p:cNvPr>
          <p:cNvSpPr txBox="1"/>
          <p:nvPr/>
        </p:nvSpPr>
        <p:spPr>
          <a:xfrm rot="2773343">
            <a:off x="27666265" y="12390406"/>
            <a:ext cx="1609480" cy="648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Time…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61E86C6-D03B-4777-AAE5-E888F2D9EC3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917"/>
          <a:stretch/>
        </p:blipFill>
        <p:spPr>
          <a:xfrm>
            <a:off x="38580240" y="1268518"/>
            <a:ext cx="3747247" cy="27532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x4">
  <a:themeElements>
    <a:clrScheme name="3x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x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3x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x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x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x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x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x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x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STORAGE:vas forms:POSTER Templates:ppt temps:3x4.pot</Template>
  <TotalTime>27690</TotalTime>
  <Words>506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Times New Roman</vt:lpstr>
      <vt:lpstr>3x4</vt:lpstr>
      <vt:lpstr>PowerPoint Presentation</vt:lpstr>
    </vt:vector>
  </TitlesOfParts>
  <Company>VAS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</dc:creator>
  <cp:lastModifiedBy>Thomas Daniel</cp:lastModifiedBy>
  <cp:revision>485</cp:revision>
  <cp:lastPrinted>2018-11-08T13:44:21Z</cp:lastPrinted>
  <dcterms:created xsi:type="dcterms:W3CDTF">2013-05-07T22:26:41Z</dcterms:created>
  <dcterms:modified xsi:type="dcterms:W3CDTF">2019-04-25T02:02:37Z</dcterms:modified>
</cp:coreProperties>
</file>